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384" r:id="rId6"/>
    <p:sldId id="264" r:id="rId7"/>
    <p:sldId id="385" r:id="rId8"/>
    <p:sldId id="266" r:id="rId9"/>
    <p:sldId id="267" r:id="rId10"/>
    <p:sldId id="268" r:id="rId11"/>
    <p:sldId id="269" r:id="rId12"/>
    <p:sldId id="270" r:id="rId13"/>
    <p:sldId id="273" r:id="rId14"/>
    <p:sldId id="274" r:id="rId15"/>
    <p:sldId id="275" r:id="rId16"/>
    <p:sldId id="276" r:id="rId17"/>
    <p:sldId id="277" r:id="rId18"/>
    <p:sldId id="278" r:id="rId19"/>
    <p:sldId id="383" r:id="rId20"/>
    <p:sldId id="279" r:id="rId21"/>
    <p:sldId id="28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7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993F8-BCD6-4D2C-8468-9AA9BDCD8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14446C-B77C-4580-BAA9-0ABD42384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DE323-3E75-4385-B3AF-ACF6892DC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E9EB-5A1A-4075-ABB6-5497C1E13EE4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F562-CE03-44B0-8957-38B3BDC3A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2789E-2C91-4D74-B17D-C0F7E7E4E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61CE-E3CC-4A1B-BA4B-28C75CFB3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80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DA6B2-0D18-4183-9036-F7A944153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F07A84-322B-4C16-B25B-25F183A44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06706-9B90-4D2D-9318-F63DB2BAE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E9EB-5A1A-4075-ABB6-5497C1E13EE4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08F36-8CF3-49FB-A29A-0407AA438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74275-C995-4523-A069-25C44CAE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61CE-E3CC-4A1B-BA4B-28C75CFB3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81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3C5320-FD8C-47DF-B3FD-B984E420AE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278C77-EB31-47D9-90C8-1C46014D98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8BD8A-AB50-4F45-9D5E-70F2A7C56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E9EB-5A1A-4075-ABB6-5497C1E13EE4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9152D-BD66-4E3A-8FD9-7AB9C0074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6C990-BEBC-49A0-A3F5-BAFCD5885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61CE-E3CC-4A1B-BA4B-28C75CFB3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3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5A93C-B60F-40B7-8C19-61BB760BA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D6155-D528-40EA-8836-68BFC0673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9183F-5A86-4FEC-A225-7AD5D3BBA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E9EB-5A1A-4075-ABB6-5497C1E13EE4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F6B84-BCE3-4C58-9C18-ECE2B8FDF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9B9D8-0275-4CB3-BC02-4E8E08E45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61CE-E3CC-4A1B-BA4B-28C75CFB3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81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5D477-6537-4B6F-BC87-CD7D2EA8C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7698E-DAE0-40F2-BD17-4B011043A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756F8-7053-4494-A722-CF432DF41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E9EB-5A1A-4075-ABB6-5497C1E13EE4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19638-355D-4CF5-81C4-E0926CFF3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3CD9F-5AB2-48D2-92C7-8E9F79A22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61CE-E3CC-4A1B-BA4B-28C75CFB3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85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A0FCA-0B45-49EB-8D75-91B99066E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93BC2-00DC-457F-9ADC-133FED558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162FCC-10DF-47FF-A76F-3579B82D1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DB076-F8D8-4A09-8A27-E872975EE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E9EB-5A1A-4075-ABB6-5497C1E13EE4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72C97-6AAC-4A32-ABAC-12756F95C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7E1283-2758-4494-8851-474E99DC5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61CE-E3CC-4A1B-BA4B-28C75CFB3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4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87D5D-45E9-4970-88A1-74BED969D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54942-EE84-4FE8-A25F-A2F0C4DDD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5ECBE5-F050-4A09-9109-1741EA8D1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66FB9D-7F5A-4788-9A1E-4CE667B703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DD03D7-9651-4A06-A4BE-8065EA7C9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5A1D61-4D85-4DBD-9CAC-4F650B179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E9EB-5A1A-4075-ABB6-5497C1E13EE4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BCEAFB-A747-4040-8C8F-920CF4B14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854606-5B68-4845-BA69-74EAC70C0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61CE-E3CC-4A1B-BA4B-28C75CFB3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29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C55F1-8A22-4ECF-93CD-B545B7613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0DDD01-2F11-4196-BCD5-A730DC87E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E9EB-5A1A-4075-ABB6-5497C1E13EE4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7FBC94-0359-49C8-BD21-9EF348D8E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2B665B-385D-485C-A96E-1427853A7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61CE-E3CC-4A1B-BA4B-28C75CFB3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9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0F17DF-6BCF-4147-8121-C473B90BF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E9EB-5A1A-4075-ABB6-5497C1E13EE4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FF7AD4-DC4E-4D98-AEF9-70FE7D089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3D5BE-7AA9-45E0-9625-8F0E442C9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61CE-E3CC-4A1B-BA4B-28C75CFB3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93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EE4F0-266C-4169-A498-2B471B156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B15C1-BD03-451F-8B13-39B01B482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C5175-2E1F-445F-BE6A-61EFA6BE1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A13A90-F431-4B7B-A55A-3202AA594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E9EB-5A1A-4075-ABB6-5497C1E13EE4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A0B95E-A8C2-4862-9E37-838E2247E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743C65-DABE-4962-A474-5CA7819BF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61CE-E3CC-4A1B-BA4B-28C75CFB3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8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95138-2DEB-4D32-B28E-16D4C0E19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E0B014-56B2-49A8-A9C1-87CFD3771E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3B82C0-2047-4ABF-8925-690EA66B0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FCE6C5-3A53-4797-8205-0E8A0C08E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E9EB-5A1A-4075-ABB6-5497C1E13EE4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40AA48-5BD9-4A4B-8F89-E8AA0565B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F1065-C265-433B-AF57-EC594084F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61CE-E3CC-4A1B-BA4B-28C75CFB3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67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36DA5B-113A-4FCB-8EF0-D16474E62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D0C7D-C86C-492E-A89F-18FA13B70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C94BE-1F58-4A28-A31E-78A1E7624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8E9EB-5A1A-4075-ABB6-5497C1E13EE4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D3EA2-E600-42E7-A1CC-7516A997E8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54BAF-720F-4722-9A00-0F4376706D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861CE-E3CC-4A1B-BA4B-28C75CFB3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security (also called a financial instrument) is a claim on the issuer’s future income or assets (Asset vs Liability-difference of perspectives)</a:t>
            </a:r>
          </a:p>
          <a:p>
            <a:r>
              <a:rPr lang="en-US" dirty="0"/>
              <a:t>A bond is a debt security that promises to make payments periodically for a specified period.</a:t>
            </a:r>
          </a:p>
          <a:p>
            <a:r>
              <a:rPr lang="en-US" dirty="0"/>
              <a:t>Debt or bond markets enable corporations and governments to borrow in order to finance their activities</a:t>
            </a:r>
          </a:p>
          <a:p>
            <a:r>
              <a:rPr lang="en-US" dirty="0"/>
              <a:t>The bond market is also where interest rates are determined. </a:t>
            </a:r>
          </a:p>
          <a:p>
            <a:r>
              <a:rPr lang="en-US" dirty="0"/>
              <a:t>An interest rate is the cost of borrowing or the price paid for the rental of funds </a:t>
            </a:r>
          </a:p>
          <a:p>
            <a:r>
              <a:rPr lang="en-US" dirty="0"/>
              <a:t>There are many interest rates in the economy—mortgage interest rates, car loan rates, and interest rates on many different types of bonds</a:t>
            </a:r>
          </a:p>
        </p:txBody>
      </p:sp>
    </p:spTree>
    <p:extLst>
      <p:ext uri="{BB962C8B-B14F-4D97-AF65-F5344CB8AC3E}">
        <p14:creationId xmlns:p14="http://schemas.microsoft.com/office/powerpoint/2010/main" val="3834341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Institutions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Financial institutions are what make financial markets work. </a:t>
            </a:r>
          </a:p>
          <a:p>
            <a:r>
              <a:rPr lang="en-US" dirty="0"/>
              <a:t>Without them, financial markets would not be able to move funds from people who save to people who have productive investment opportunities</a:t>
            </a:r>
          </a:p>
          <a:p>
            <a:r>
              <a:rPr lang="en-US" dirty="0"/>
              <a:t>The financial system is complex, comprising many different types of private-sector financial institutions</a:t>
            </a:r>
          </a:p>
          <a:p>
            <a:r>
              <a:rPr lang="en-US" dirty="0"/>
              <a:t>Banks, insurance companies, mutual funds, finance companies, and investment banks</a:t>
            </a:r>
          </a:p>
          <a:p>
            <a:r>
              <a:rPr lang="en-US" dirty="0"/>
              <a:t>Consumers lend to businesses indirectly through </a:t>
            </a:r>
            <a:r>
              <a:rPr lang="en-US" b="1" dirty="0"/>
              <a:t>financial intermediaries</a:t>
            </a:r>
          </a:p>
        </p:txBody>
      </p:sp>
    </p:spTree>
    <p:extLst>
      <p:ext uri="{BB962C8B-B14F-4D97-AF65-F5344CB8AC3E}">
        <p14:creationId xmlns:p14="http://schemas.microsoft.com/office/powerpoint/2010/main" val="1715741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Intermediaries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Commercial banks, </a:t>
            </a:r>
          </a:p>
          <a:p>
            <a:r>
              <a:rPr lang="en-US" dirty="0"/>
              <a:t>Savings and loan associations, </a:t>
            </a:r>
          </a:p>
          <a:p>
            <a:r>
              <a:rPr lang="en-US" dirty="0"/>
              <a:t>Mutual savings banks, </a:t>
            </a:r>
          </a:p>
          <a:p>
            <a:r>
              <a:rPr lang="en-US" dirty="0"/>
              <a:t>Credit unions, </a:t>
            </a:r>
          </a:p>
          <a:p>
            <a:r>
              <a:rPr lang="en-US" dirty="0"/>
              <a:t>Insurance companies, </a:t>
            </a:r>
          </a:p>
          <a:p>
            <a:r>
              <a:rPr lang="en-US" dirty="0"/>
              <a:t>Mutual funds, </a:t>
            </a:r>
          </a:p>
          <a:p>
            <a:r>
              <a:rPr lang="en-US" dirty="0"/>
              <a:t>Pension funds, and </a:t>
            </a:r>
          </a:p>
          <a:p>
            <a:r>
              <a:rPr lang="en-US" dirty="0"/>
              <a:t>Finance companies </a:t>
            </a:r>
          </a:p>
          <a:p>
            <a:r>
              <a:rPr lang="en-US" dirty="0"/>
              <a:t>Borrow funds from people who have saved and in turn make loans to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818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542" r="7650"/>
          <a:stretch/>
        </p:blipFill>
        <p:spPr>
          <a:xfrm>
            <a:off x="604911" y="44657"/>
            <a:ext cx="11268222" cy="6813343"/>
          </a:xfrm>
        </p:spPr>
      </p:pic>
    </p:spTree>
    <p:extLst>
      <p:ext uri="{BB962C8B-B14F-4D97-AF65-F5344CB8AC3E}">
        <p14:creationId xmlns:p14="http://schemas.microsoft.com/office/powerpoint/2010/main" val="3934599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Financial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Debt Markets</a:t>
            </a:r>
          </a:p>
          <a:p>
            <a:r>
              <a:rPr lang="en-US" dirty="0"/>
              <a:t>A debt instrument, such as a bond or a mortgage</a:t>
            </a:r>
          </a:p>
          <a:p>
            <a:r>
              <a:rPr lang="en-US" dirty="0"/>
              <a:t>The maturity of a debt instrument is the number of years (term) until that instrument’s expiration date. </a:t>
            </a:r>
          </a:p>
          <a:p>
            <a:r>
              <a:rPr lang="en-US" dirty="0"/>
              <a:t>A debt instrument is short-term if its maturity is less than a year </a:t>
            </a:r>
          </a:p>
          <a:p>
            <a:r>
              <a:rPr lang="en-US" dirty="0"/>
              <a:t>Long term if its maturity is 10 years or longer. </a:t>
            </a:r>
          </a:p>
          <a:p>
            <a:r>
              <a:rPr lang="en-US" dirty="0"/>
              <a:t>A maturity between one and 10 years is said to be intermediate-term.</a:t>
            </a:r>
          </a:p>
        </p:txBody>
      </p:sp>
    </p:spTree>
    <p:extLst>
      <p:ext uri="{BB962C8B-B14F-4D97-AF65-F5344CB8AC3E}">
        <p14:creationId xmlns:p14="http://schemas.microsoft.com/office/powerpoint/2010/main" val="3148023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Financial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Equity Market</a:t>
            </a:r>
          </a:p>
          <a:p>
            <a:r>
              <a:rPr lang="en-US" dirty="0"/>
              <a:t>Common Stock which are claims to share in the net income</a:t>
            </a:r>
          </a:p>
          <a:p>
            <a:r>
              <a:rPr lang="en-US" dirty="0"/>
              <a:t>If you own one share of common stock in a company that has issued one million shares, you are entitled to 1 one-millionth of the firm’s net income and 1 one-millionth of the firm’s assets. </a:t>
            </a:r>
          </a:p>
          <a:p>
            <a:r>
              <a:rPr lang="en-US" dirty="0"/>
              <a:t>Equities often make periodic payments (dividends) to their holders and are considered long-term securities because they have no maturity date. </a:t>
            </a:r>
          </a:p>
          <a:p>
            <a:r>
              <a:rPr lang="en-US" dirty="0"/>
              <a:t>In addition, owning stock means that you own a portion of the firm and thus have the right to vote on issues important to the firm and to elect its directors.</a:t>
            </a:r>
          </a:p>
        </p:txBody>
      </p:sp>
    </p:spTree>
    <p:extLst>
      <p:ext uri="{BB962C8B-B14F-4D97-AF65-F5344CB8AC3E}">
        <p14:creationId xmlns:p14="http://schemas.microsoft.com/office/powerpoint/2010/main" val="2140855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primary market is a financial market in which new issues of a security, such as a bond or a stock, are sold to initial buyers by the corporation or government agency borrowing the funds. </a:t>
            </a:r>
          </a:p>
          <a:p>
            <a:r>
              <a:rPr lang="en-US" dirty="0"/>
              <a:t>An important financial institution in the primary market is the investment bank. </a:t>
            </a:r>
          </a:p>
          <a:p>
            <a:r>
              <a:rPr lang="en-US" dirty="0"/>
              <a:t>It underwrites/ guarantees a price for a corporation’s securities and then sells them to the public</a:t>
            </a:r>
          </a:p>
        </p:txBody>
      </p:sp>
    </p:spTree>
    <p:extLst>
      <p:ext uri="{BB962C8B-B14F-4D97-AF65-F5344CB8AC3E}">
        <p14:creationId xmlns:p14="http://schemas.microsoft.com/office/powerpoint/2010/main" val="1598726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secondary market is a financial market in which securities that have been previously issued can be resold</a:t>
            </a:r>
          </a:p>
          <a:p>
            <a:r>
              <a:rPr lang="en-US" dirty="0"/>
              <a:t>The New York Stock Exchange and NASDAQ are examples of secondary markets</a:t>
            </a:r>
          </a:p>
          <a:p>
            <a:r>
              <a:rPr lang="en-US" dirty="0"/>
              <a:t>The bond markets, in which previously issued bonds are bought and sold, actually have a larger trading volume. </a:t>
            </a:r>
          </a:p>
          <a:p>
            <a:r>
              <a:rPr lang="en-US" dirty="0"/>
              <a:t>Other examples of secondary markets are foreign exchange markets, futures markets, and options markets.</a:t>
            </a:r>
          </a:p>
          <a:p>
            <a:r>
              <a:rPr lang="en-US" b="1" dirty="0"/>
              <a:t>Brokers</a:t>
            </a:r>
            <a:r>
              <a:rPr lang="en-US" dirty="0"/>
              <a:t> are agents of their clients/investors who trade on their behalf</a:t>
            </a:r>
          </a:p>
          <a:p>
            <a:r>
              <a:rPr lang="en-US" b="1" dirty="0"/>
              <a:t>Dealer</a:t>
            </a:r>
            <a:r>
              <a:rPr lang="en-US" dirty="0"/>
              <a:t> is a person who trades business on their own behalf</a:t>
            </a:r>
          </a:p>
        </p:txBody>
      </p:sp>
    </p:spTree>
    <p:extLst>
      <p:ext uri="{BB962C8B-B14F-4D97-AF65-F5344CB8AC3E}">
        <p14:creationId xmlns:p14="http://schemas.microsoft.com/office/powerpoint/2010/main" val="2725118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Secondary markets can be organized in two ways. </a:t>
            </a:r>
          </a:p>
          <a:p>
            <a:r>
              <a:rPr lang="en-US" dirty="0"/>
              <a:t>One method is to organize exchanges, where buyers and sellers of securities (or their agents or brokers) meet in one central location to conduct trades. </a:t>
            </a:r>
          </a:p>
          <a:p>
            <a:r>
              <a:rPr lang="en-US" dirty="0"/>
              <a:t>The New York and American Stock Exchanges for stocks and the Chicago Board of Trade for commodities (wheat, corn, silver, and other raw materials) are examples of organized exchanges.</a:t>
            </a:r>
          </a:p>
        </p:txBody>
      </p:sp>
    </p:spTree>
    <p:extLst>
      <p:ext uri="{BB962C8B-B14F-4D97-AF65-F5344CB8AC3E}">
        <p14:creationId xmlns:p14="http://schemas.microsoft.com/office/powerpoint/2010/main" val="2057548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Over-the-Counter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other method of organizing a secondary market is to have an over-the-counter (OTC) market</a:t>
            </a:r>
          </a:p>
          <a:p>
            <a:r>
              <a:rPr lang="en-US" dirty="0"/>
              <a:t>Dealers at different locations who have an inventory of securities stand ready to buy and sell securities “over the counter”</a:t>
            </a:r>
          </a:p>
          <a:p>
            <a:r>
              <a:rPr lang="en-US" dirty="0"/>
              <a:t>Anyone who comes to them and is willing to accept their prices can buy</a:t>
            </a:r>
          </a:p>
          <a:p>
            <a:r>
              <a:rPr lang="en-US" dirty="0"/>
              <a:t>OTC dealers are in computer contact and know the prices set by one another</a:t>
            </a:r>
          </a:p>
        </p:txBody>
      </p:sp>
    </p:spTree>
    <p:extLst>
      <p:ext uri="{BB962C8B-B14F-4D97-AF65-F5344CB8AC3E}">
        <p14:creationId xmlns:p14="http://schemas.microsoft.com/office/powerpoint/2010/main" val="1962888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F2570-7CAF-402D-8C48-F7DF70540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Kerb</a:t>
            </a:r>
            <a:r>
              <a:rPr lang="en-US" dirty="0"/>
              <a:t> markets / Curb markets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D71D4-F72E-4F2C-BC41-4433AFB3F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trading of shares outside the system of official stock markets or at hours when those stock markets are closed</a:t>
            </a:r>
          </a:p>
          <a:p>
            <a:r>
              <a:rPr lang="en-US" dirty="0"/>
              <a:t>An unofficial after-hours market in shares, bonds or commodities</a:t>
            </a:r>
          </a:p>
          <a:p>
            <a:r>
              <a:rPr lang="en-US" dirty="0"/>
              <a:t>Curb trading occurs outside of general market operations, commonly through computers or telephones after the official exchanges have closed</a:t>
            </a:r>
          </a:p>
        </p:txBody>
      </p:sp>
    </p:spTree>
    <p:extLst>
      <p:ext uri="{BB962C8B-B14F-4D97-AF65-F5344CB8AC3E}">
        <p14:creationId xmlns:p14="http://schemas.microsoft.com/office/powerpoint/2010/main" val="3544031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High interest rates could deter you from buying a house or a car because the cost of financing it would be high. </a:t>
            </a:r>
          </a:p>
          <a:p>
            <a:r>
              <a:rPr lang="en-US" dirty="0"/>
              <a:t>Conversely, high interest rates could encourage you to save because you can earn more interest income by saving. </a:t>
            </a:r>
          </a:p>
          <a:p>
            <a:r>
              <a:rPr lang="en-US" dirty="0"/>
              <a:t>High interest rates, might cause a corporation to postpone building a new plant that would provide more jobs.</a:t>
            </a:r>
          </a:p>
          <a:p>
            <a:r>
              <a:rPr lang="en-US" dirty="0"/>
              <a:t>It is important to explain fluctuations in interest rates that have been substantial over the past years</a:t>
            </a:r>
          </a:p>
        </p:txBody>
      </p:sp>
    </p:spTree>
    <p:extLst>
      <p:ext uri="{BB962C8B-B14F-4D97-AF65-F5344CB8AC3E}">
        <p14:creationId xmlns:p14="http://schemas.microsoft.com/office/powerpoint/2010/main" val="34502457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Money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money market is a financial market in which only short-term debt instruments (generally those with original maturity of less than one year) are traded</a:t>
            </a:r>
          </a:p>
          <a:p>
            <a:r>
              <a:rPr lang="en-US" dirty="0"/>
              <a:t>Money market securities are usually more widely traded than longer-term securities and so tend to be more liquid</a:t>
            </a:r>
          </a:p>
          <a:p>
            <a:r>
              <a:rPr lang="en-US" dirty="0"/>
              <a:t>Short-term securities have smaller fluctuations in prices than long-term securities, making them safer investments</a:t>
            </a:r>
          </a:p>
          <a:p>
            <a:r>
              <a:rPr lang="en-US" dirty="0"/>
              <a:t>Corporations and banks actively use the money market to earn interest on surplus funds that they expect to have only temporarily</a:t>
            </a:r>
          </a:p>
        </p:txBody>
      </p:sp>
    </p:spTree>
    <p:extLst>
      <p:ext uri="{BB962C8B-B14F-4D97-AF65-F5344CB8AC3E}">
        <p14:creationId xmlns:p14="http://schemas.microsoft.com/office/powerpoint/2010/main" val="1215299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Capital market is the market in which longer-term debt (generally with original maturity of one year or greater) and equity instruments are traded</a:t>
            </a:r>
          </a:p>
          <a:p>
            <a:r>
              <a:rPr lang="en-US" dirty="0"/>
              <a:t>Capital market securities, such as stocks and long-term bonds, are often held by financial intermediaries such as insurance companies and pension funds, </a:t>
            </a:r>
          </a:p>
          <a:p>
            <a:r>
              <a:rPr lang="en-US" dirty="0"/>
              <a:t>Since they are certain of this amount of funds that will be available in the future</a:t>
            </a:r>
          </a:p>
        </p:txBody>
      </p:sp>
    </p:spTree>
    <p:extLst>
      <p:ext uri="{BB962C8B-B14F-4D97-AF65-F5344CB8AC3E}">
        <p14:creationId xmlns:p14="http://schemas.microsoft.com/office/powerpoint/2010/main" val="3178563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Stock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share of ownership in a corporation that is a claim on the earnings and assets of the corporation</a:t>
            </a:r>
          </a:p>
          <a:p>
            <a:r>
              <a:rPr lang="en-US" dirty="0"/>
              <a:t>Issuing stock and selling it to the public is a way for corporations to raise funds to finance their activities</a:t>
            </a:r>
          </a:p>
          <a:p>
            <a:r>
              <a:rPr lang="en-US" dirty="0"/>
              <a:t>The stock market, is the most widely followed financial market in almost every country</a:t>
            </a:r>
          </a:p>
          <a:p>
            <a:r>
              <a:rPr lang="en-US" dirty="0"/>
              <a:t>A big swing in the prices of shares in the stock market is always a major story on the evening news</a:t>
            </a:r>
          </a:p>
          <a:p>
            <a:r>
              <a:rPr lang="en-US" dirty="0"/>
              <a:t>People often speculate on where the market is heading</a:t>
            </a:r>
          </a:p>
          <a:p>
            <a:r>
              <a:rPr lang="en-US" dirty="0"/>
              <a:t>It is a place where people can get rich—or poor—quickly</a:t>
            </a:r>
          </a:p>
        </p:txBody>
      </p:sp>
    </p:spTree>
    <p:extLst>
      <p:ext uri="{BB962C8B-B14F-4D97-AF65-F5344CB8AC3E}">
        <p14:creationId xmlns:p14="http://schemas.microsoft.com/office/powerpoint/2010/main" val="158800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Stock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These considerable fluctuations in stock prices affect the size of people’s wealth and as a result may affect their willingness to spend </a:t>
            </a:r>
          </a:p>
          <a:p>
            <a:r>
              <a:rPr lang="en-US" dirty="0"/>
              <a:t>The stock market is an important factor in business investment decisions</a:t>
            </a:r>
          </a:p>
          <a:p>
            <a:r>
              <a:rPr lang="en-US" dirty="0"/>
              <a:t>It affects the amount of funds that can be raised by selling newly issued stock to finance investment spending. </a:t>
            </a:r>
          </a:p>
          <a:p>
            <a:r>
              <a:rPr lang="en-US" dirty="0"/>
              <a:t>A higher price means raising a larger amount of funds</a:t>
            </a:r>
          </a:p>
          <a:p>
            <a:r>
              <a:rPr lang="en-US" dirty="0"/>
              <a:t>Stock prices are extremely volatile as evident from these figures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10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 up of a map&#10;&#10;Description automatically generated">
            <a:extLst>
              <a:ext uri="{FF2B5EF4-FFF2-40B4-BE49-F238E27FC236}">
                <a16:creationId xmlns:a16="http://schemas.microsoft.com/office/drawing/2014/main" id="{FA3F0E8B-5BB8-47B3-89ED-68DCF3803D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033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Foreign Exchange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funds to be transferred from one country to another, they have to be converted. </a:t>
            </a:r>
          </a:p>
          <a:p>
            <a:r>
              <a:rPr lang="en-US" dirty="0"/>
              <a:t>The foreign exchange market is where this conversion takes place, so it is instrumental in moving funds between countries. </a:t>
            </a:r>
          </a:p>
          <a:p>
            <a:r>
              <a:rPr lang="en-US" dirty="0"/>
              <a:t>It is also important because it is where the foreign exchange rate, the price of one country’s currency in terms of another’s, is determined.</a:t>
            </a:r>
          </a:p>
        </p:txBody>
      </p:sp>
    </p:spTree>
    <p:extLst>
      <p:ext uri="{BB962C8B-B14F-4D97-AF65-F5344CB8AC3E}">
        <p14:creationId xmlns:p14="http://schemas.microsoft.com/office/powerpoint/2010/main" val="2125543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 up of a map&#10;&#10;Description automatically generated">
            <a:extLst>
              <a:ext uri="{FF2B5EF4-FFF2-40B4-BE49-F238E27FC236}">
                <a16:creationId xmlns:a16="http://schemas.microsoft.com/office/drawing/2014/main" id="{1205C93B-46B7-4FC1-86BE-8F83F2CE81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344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Foreign Exchange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change in the exchange rate has a direct effect on consumers because it affects the cost of imports. </a:t>
            </a:r>
          </a:p>
          <a:p>
            <a:r>
              <a:rPr lang="en-US" dirty="0"/>
              <a:t>In 2001, when the euro was worth around 85 cents, 100 euros of European goods cost $85. </a:t>
            </a:r>
          </a:p>
          <a:p>
            <a:r>
              <a:rPr lang="en-US" dirty="0"/>
              <a:t>When the dollar subsequently weakened, raising the cost of a euro to $1.50, the same 100 euros of goods now cost $150. </a:t>
            </a:r>
          </a:p>
          <a:p>
            <a:r>
              <a:rPr lang="en-US" dirty="0"/>
              <a:t>A weaker dollar leads to more expensive foreign goods</a:t>
            </a:r>
          </a:p>
          <a:p>
            <a:r>
              <a:rPr lang="en-US" dirty="0"/>
              <a:t>When the value of the dollar drops, consumers decrease their purchases of foreign goods and increase their consumption of domestic goods</a:t>
            </a:r>
          </a:p>
        </p:txBody>
      </p:sp>
    </p:spTree>
    <p:extLst>
      <p:ext uri="{BB962C8B-B14F-4D97-AF65-F5344CB8AC3E}">
        <p14:creationId xmlns:p14="http://schemas.microsoft.com/office/powerpoint/2010/main" val="2162068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Foreign Exchange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Conversely, a strong dollar means that U.S. goods exported abroad will cost more in foreign countries, and hence foreigners will buy fewer of them. </a:t>
            </a:r>
          </a:p>
          <a:p>
            <a:r>
              <a:rPr lang="en-US" dirty="0"/>
              <a:t>Exports of steel, for example, declined sharply when the dollar strengthened in the 1980–1985 and 1995–2001 periods. </a:t>
            </a:r>
          </a:p>
          <a:p>
            <a:r>
              <a:rPr lang="en-US" dirty="0"/>
              <a:t>A strong dollar benefited American consumers by making foreign goods cheaper but hurt American businesses and eliminated some jobs by cutting both domestic and foreign sales of their products. </a:t>
            </a:r>
          </a:p>
          <a:p>
            <a:r>
              <a:rPr lang="en-US" dirty="0"/>
              <a:t>The decline in the value of the dollar from 1985 to 1995 and 2001 to 2007 had the opposite effect: It made foreign goods more expensive, but made American businesses more competitive.</a:t>
            </a:r>
          </a:p>
          <a:p>
            <a:r>
              <a:rPr lang="en-US" dirty="0"/>
              <a:t>Fluctuations in the foreign exchange markets thus have major consequences for the economy.</a:t>
            </a:r>
          </a:p>
        </p:txBody>
      </p:sp>
    </p:spTree>
    <p:extLst>
      <p:ext uri="{BB962C8B-B14F-4D97-AF65-F5344CB8AC3E}">
        <p14:creationId xmlns:p14="http://schemas.microsoft.com/office/powerpoint/2010/main" val="3721397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1486</Words>
  <Application>Microsoft Office PowerPoint</Application>
  <PresentationFormat>Widescreen</PresentationFormat>
  <Paragraphs>103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Financial Markets</vt:lpstr>
      <vt:lpstr>Interest rates</vt:lpstr>
      <vt:lpstr>The Stock Market</vt:lpstr>
      <vt:lpstr>The Stock Market</vt:lpstr>
      <vt:lpstr>PowerPoint Presentation</vt:lpstr>
      <vt:lpstr>Foreign Exchange Market</vt:lpstr>
      <vt:lpstr>PowerPoint Presentation</vt:lpstr>
      <vt:lpstr>Foreign Exchange Market</vt:lpstr>
      <vt:lpstr>Foreign Exchange Market</vt:lpstr>
      <vt:lpstr>Financial Institutions</vt:lpstr>
      <vt:lpstr>Financial Intermediaries</vt:lpstr>
      <vt:lpstr>PowerPoint Presentation</vt:lpstr>
      <vt:lpstr>Structure of Financial Markets</vt:lpstr>
      <vt:lpstr>Structure of Financial Markets</vt:lpstr>
      <vt:lpstr>Primary Markets</vt:lpstr>
      <vt:lpstr>Secondary Markets</vt:lpstr>
      <vt:lpstr>Exchanges</vt:lpstr>
      <vt:lpstr>Over-the-Counter Markets</vt:lpstr>
      <vt:lpstr>Kerb markets / Curb markets</vt:lpstr>
      <vt:lpstr>Money Market</vt:lpstr>
      <vt:lpstr>Capital Markets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Markets</dc:title>
  <dc:creator>Majid Shah</dc:creator>
  <cp:lastModifiedBy>Majid Shah</cp:lastModifiedBy>
  <cp:revision>1</cp:revision>
  <dcterms:created xsi:type="dcterms:W3CDTF">2020-04-12T15:12:41Z</dcterms:created>
  <dcterms:modified xsi:type="dcterms:W3CDTF">2020-04-12T15:12:57Z</dcterms:modified>
</cp:coreProperties>
</file>